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808" y="48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C43A2-ACB0-444F-867D-CB59F9103640}" type="datetimeFigureOut">
              <a:rPr lang="fr-FR" smtClean="0"/>
              <a:pPr/>
              <a:t>15/05/2017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90FC9-3737-4C91-9B44-A81436F81F2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C43A2-ACB0-444F-867D-CB59F9103640}" type="datetimeFigureOut">
              <a:rPr lang="fr-FR" smtClean="0"/>
              <a:pPr/>
              <a:t>15/05/2017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90FC9-3737-4C91-9B44-A81436F81F2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C43A2-ACB0-444F-867D-CB59F9103640}" type="datetimeFigureOut">
              <a:rPr lang="fr-FR" smtClean="0"/>
              <a:pPr/>
              <a:t>15/05/2017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90FC9-3737-4C91-9B44-A81436F81F2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C43A2-ACB0-444F-867D-CB59F9103640}" type="datetimeFigureOut">
              <a:rPr lang="fr-FR" smtClean="0"/>
              <a:pPr/>
              <a:t>15/05/2017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90FC9-3737-4C91-9B44-A81436F81F2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C43A2-ACB0-444F-867D-CB59F9103640}" type="datetimeFigureOut">
              <a:rPr lang="fr-FR" smtClean="0"/>
              <a:pPr/>
              <a:t>15/05/2017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90FC9-3737-4C91-9B44-A81436F81F2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C43A2-ACB0-444F-867D-CB59F9103640}" type="datetimeFigureOut">
              <a:rPr lang="fr-FR" smtClean="0"/>
              <a:pPr/>
              <a:t>15/05/2017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90FC9-3737-4C91-9B44-A81436F81F2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C43A2-ACB0-444F-867D-CB59F9103640}" type="datetimeFigureOut">
              <a:rPr lang="fr-FR" smtClean="0"/>
              <a:pPr/>
              <a:t>15/05/2017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90FC9-3737-4C91-9B44-A81436F81F2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C43A2-ACB0-444F-867D-CB59F9103640}" type="datetimeFigureOut">
              <a:rPr lang="fr-FR" smtClean="0"/>
              <a:pPr/>
              <a:t>15/05/2017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90FC9-3737-4C91-9B44-A81436F81F2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C43A2-ACB0-444F-867D-CB59F9103640}" type="datetimeFigureOut">
              <a:rPr lang="fr-FR" smtClean="0"/>
              <a:pPr/>
              <a:t>15/05/2017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90FC9-3737-4C91-9B44-A81436F81F2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C43A2-ACB0-444F-867D-CB59F9103640}" type="datetimeFigureOut">
              <a:rPr lang="fr-FR" smtClean="0"/>
              <a:pPr/>
              <a:t>15/05/2017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90FC9-3737-4C91-9B44-A81436F81F2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C43A2-ACB0-444F-867D-CB59F9103640}" type="datetimeFigureOut">
              <a:rPr lang="fr-FR" smtClean="0"/>
              <a:pPr/>
              <a:t>15/05/2017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90FC9-3737-4C91-9B44-A81436F81F2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9C43A2-ACB0-444F-867D-CB59F9103640}" type="datetimeFigureOut">
              <a:rPr lang="fr-FR" smtClean="0"/>
              <a:pPr/>
              <a:t>15/05/2017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590FC9-3737-4C91-9B44-A81436F81F2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SER-logo-2cou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348880" y="179512"/>
            <a:ext cx="2452920" cy="720080"/>
          </a:xfrm>
          <a:prstGeom prst="rect">
            <a:avLst/>
          </a:prstGeom>
        </p:spPr>
      </p:pic>
      <p:sp>
        <p:nvSpPr>
          <p:cNvPr id="6" name="ZoneTexte 5"/>
          <p:cNvSpPr txBox="1"/>
          <p:nvPr/>
        </p:nvSpPr>
        <p:spPr>
          <a:xfrm>
            <a:off x="245624" y="1115616"/>
            <a:ext cx="2998641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 smtClean="0">
                <a:ea typeface="Dotum" pitchFamily="34" charset="-127"/>
              </a:rPr>
              <a:t>LES </a:t>
            </a:r>
            <a:r>
              <a:rPr lang="fr-FR" sz="1400" b="1" smtClean="0">
                <a:ea typeface="Dotum" pitchFamily="34" charset="-127"/>
              </a:rPr>
              <a:t>MAROS 2015</a:t>
            </a:r>
            <a:endParaRPr lang="fr-FR" sz="1400" b="1" dirty="0" smtClean="0">
              <a:ea typeface="Dotum" pitchFamily="34" charset="-127"/>
            </a:endParaRPr>
          </a:p>
          <a:p>
            <a:r>
              <a:rPr lang="fr-FR" sz="1400" dirty="0" smtClean="0">
                <a:ea typeface="Dotum" pitchFamily="34" charset="-127"/>
              </a:rPr>
              <a:t>AOP Terrasses du Larzac</a:t>
            </a:r>
          </a:p>
          <a:p>
            <a:r>
              <a:rPr lang="fr-FR" sz="1400" dirty="0" err="1" smtClean="0">
                <a:ea typeface="Dotum" pitchFamily="34" charset="-127"/>
              </a:rPr>
              <a:t>Red</a:t>
            </a:r>
            <a:r>
              <a:rPr lang="fr-FR" sz="1400" dirty="0" smtClean="0">
                <a:ea typeface="Dotum" pitchFamily="34" charset="-127"/>
              </a:rPr>
              <a:t> </a:t>
            </a:r>
            <a:r>
              <a:rPr lang="fr-FR" sz="1400" dirty="0" err="1" smtClean="0">
                <a:ea typeface="Dotum" pitchFamily="34" charset="-127"/>
              </a:rPr>
              <a:t>wine</a:t>
            </a:r>
            <a:r>
              <a:rPr lang="fr-FR" sz="1400" dirty="0" smtClean="0">
                <a:ea typeface="Dotum" pitchFamily="34" charset="-127"/>
              </a:rPr>
              <a:t> – </a:t>
            </a:r>
            <a:r>
              <a:rPr lang="fr-FR" sz="1400" dirty="0" err="1" smtClean="0">
                <a:ea typeface="Dotum" pitchFamily="34" charset="-127"/>
              </a:rPr>
              <a:t>Organic</a:t>
            </a:r>
            <a:r>
              <a:rPr lang="fr-FR" sz="1400" dirty="0" smtClean="0">
                <a:ea typeface="Dotum" pitchFamily="34" charset="-127"/>
              </a:rPr>
              <a:t> </a:t>
            </a:r>
            <a:r>
              <a:rPr lang="fr-FR" sz="1400" dirty="0" err="1" smtClean="0">
                <a:ea typeface="Dotum" pitchFamily="34" charset="-127"/>
              </a:rPr>
              <a:t>wine</a:t>
            </a:r>
            <a:r>
              <a:rPr lang="fr-FR" sz="1400" dirty="0" smtClean="0">
                <a:ea typeface="Dotum" pitchFamily="34" charset="-127"/>
              </a:rPr>
              <a:t> </a:t>
            </a:r>
            <a:r>
              <a:rPr lang="fr-FR" sz="1400" dirty="0" err="1" smtClean="0">
                <a:ea typeface="Dotum" pitchFamily="34" charset="-127"/>
              </a:rPr>
              <a:t>certified</a:t>
            </a:r>
            <a:r>
              <a:rPr lang="fr-FR" sz="1400" dirty="0" smtClean="0">
                <a:ea typeface="Dotum" pitchFamily="34" charset="-127"/>
              </a:rPr>
              <a:t> NOP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251122" y="2324065"/>
            <a:ext cx="4618038" cy="51244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900" b="1" dirty="0" smtClean="0">
                <a:ea typeface="Dotum" pitchFamily="34" charset="-127"/>
              </a:rPr>
              <a:t>Lieu-</a:t>
            </a:r>
            <a:r>
              <a:rPr lang="en-GB" sz="900" b="1" dirty="0" err="1" smtClean="0">
                <a:ea typeface="Dotum" pitchFamily="34" charset="-127"/>
              </a:rPr>
              <a:t>dit</a:t>
            </a:r>
            <a:r>
              <a:rPr lang="en-GB" sz="900" b="1" dirty="0" smtClean="0">
                <a:ea typeface="Dotum" pitchFamily="34" charset="-127"/>
              </a:rPr>
              <a:t> </a:t>
            </a:r>
            <a:r>
              <a:rPr lang="en-GB" sz="900" b="1" dirty="0" smtClean="0">
                <a:ea typeface="Dotum" pitchFamily="34" charset="-127"/>
              </a:rPr>
              <a:t>(small defined areas): </a:t>
            </a:r>
          </a:p>
          <a:p>
            <a:pPr algn="just"/>
            <a:endParaRPr lang="en-GB" sz="900" b="1" dirty="0" smtClean="0">
              <a:ea typeface="Dotum" pitchFamily="34" charset="-127"/>
            </a:endParaRPr>
          </a:p>
          <a:p>
            <a:pPr algn="just"/>
            <a:r>
              <a:rPr lang="en-GB" sz="900" dirty="0" smtClean="0"/>
              <a:t>Les </a:t>
            </a:r>
            <a:r>
              <a:rPr lang="en-GB" sz="900" dirty="0" err="1" smtClean="0"/>
              <a:t>Maros</a:t>
            </a:r>
            <a:r>
              <a:rPr lang="en-GB" sz="900" dirty="0" smtClean="0"/>
              <a:t>: west of the village, exposed to the rising sun, with schist at the foot of the hillside. Sheltered from the setting sun, this is our coolest vineyard area. </a:t>
            </a:r>
          </a:p>
          <a:p>
            <a:pPr algn="just"/>
            <a:endParaRPr lang="fr-FR" sz="900" dirty="0">
              <a:ea typeface="Dotum" pitchFamily="34" charset="-127"/>
            </a:endParaRPr>
          </a:p>
          <a:p>
            <a:pPr algn="just"/>
            <a:r>
              <a:rPr lang="fr-FR" sz="900" b="1" dirty="0" err="1" smtClean="0">
                <a:ea typeface="Dotum" pitchFamily="34" charset="-127"/>
              </a:rPr>
              <a:t>Grapes</a:t>
            </a:r>
            <a:r>
              <a:rPr lang="fr-FR" sz="900" b="1" dirty="0" smtClean="0">
                <a:ea typeface="Dotum" pitchFamily="34" charset="-127"/>
              </a:rPr>
              <a:t> </a:t>
            </a:r>
            <a:r>
              <a:rPr lang="fr-FR" sz="900" b="1" dirty="0" err="1" smtClean="0">
                <a:ea typeface="Dotum" pitchFamily="34" charset="-127"/>
              </a:rPr>
              <a:t>varieties</a:t>
            </a:r>
            <a:r>
              <a:rPr lang="fr-FR" sz="900" b="1" dirty="0" smtClean="0">
                <a:ea typeface="Dotum" pitchFamily="34" charset="-127"/>
              </a:rPr>
              <a:t> : </a:t>
            </a:r>
            <a:r>
              <a:rPr lang="fr-FR" sz="900" dirty="0" smtClean="0">
                <a:ea typeface="Dotum" pitchFamily="34" charset="-127"/>
              </a:rPr>
              <a:t>Grenache 60%, Cinsault 25%, Carignan 25%</a:t>
            </a:r>
          </a:p>
          <a:p>
            <a:pPr algn="just"/>
            <a:endParaRPr lang="fr-FR" sz="900" dirty="0" smtClean="0">
              <a:ea typeface="Dotum" pitchFamily="34" charset="-127"/>
            </a:endParaRPr>
          </a:p>
          <a:p>
            <a:pPr algn="just"/>
            <a:r>
              <a:rPr lang="fr-FR" sz="900" b="1" dirty="0" smtClean="0">
                <a:ea typeface="Dotum" pitchFamily="34" charset="-127"/>
              </a:rPr>
              <a:t>Terroir : </a:t>
            </a:r>
            <a:r>
              <a:rPr lang="en-GB" sz="900" dirty="0" smtClean="0"/>
              <a:t>schist</a:t>
            </a:r>
            <a:endParaRPr lang="fr-FR" sz="900" dirty="0" smtClean="0">
              <a:ea typeface="Dotum" pitchFamily="34" charset="-127"/>
            </a:endParaRPr>
          </a:p>
          <a:p>
            <a:pPr algn="just"/>
            <a:endParaRPr lang="fr-FR" sz="900" dirty="0">
              <a:ea typeface="Dotum" pitchFamily="34" charset="-127"/>
            </a:endParaRPr>
          </a:p>
          <a:p>
            <a:pPr algn="just"/>
            <a:r>
              <a:rPr lang="fr-FR" sz="900" b="1" dirty="0" smtClean="0">
                <a:ea typeface="Dotum" pitchFamily="34" charset="-127"/>
              </a:rPr>
              <a:t>Vinification</a:t>
            </a:r>
          </a:p>
          <a:p>
            <a:pPr>
              <a:tabLst>
                <a:tab pos="-180975" algn="l"/>
                <a:tab pos="1620838" algn="l"/>
              </a:tabLst>
            </a:pPr>
            <a:r>
              <a:rPr lang="en-GB" sz="900" dirty="0" smtClean="0">
                <a:ea typeface="Times New Roman" pitchFamily="18" charset="0"/>
                <a:cs typeface="Arial" charset="0"/>
              </a:rPr>
              <a:t>Each land parcel is </a:t>
            </a:r>
            <a:r>
              <a:rPr lang="en-GB" sz="900" dirty="0" err="1" smtClean="0">
                <a:ea typeface="Times New Roman" pitchFamily="18" charset="0"/>
                <a:cs typeface="Arial" charset="0"/>
              </a:rPr>
              <a:t>vinified</a:t>
            </a:r>
            <a:r>
              <a:rPr lang="en-GB" sz="900" dirty="0" smtClean="0">
                <a:ea typeface="Times New Roman" pitchFamily="18" charset="0"/>
                <a:cs typeface="Arial" charset="0"/>
              </a:rPr>
              <a:t> separately .Total de-stemming, </a:t>
            </a:r>
            <a:r>
              <a:rPr lang="en-GB" sz="900" dirty="0" err="1" smtClean="0">
                <a:ea typeface="Times New Roman" pitchFamily="18" charset="0"/>
                <a:cs typeface="Arial" charset="0"/>
              </a:rPr>
              <a:t>unpressed</a:t>
            </a:r>
            <a:r>
              <a:rPr lang="en-GB" sz="900" dirty="0" smtClean="0">
                <a:ea typeface="Times New Roman" pitchFamily="18" charset="0"/>
                <a:cs typeface="Arial" charset="0"/>
              </a:rPr>
              <a:t> grapes</a:t>
            </a:r>
            <a:endParaRPr lang="fr-FR" sz="900" dirty="0" smtClean="0">
              <a:ea typeface="Times New Roman" pitchFamily="18" charset="0"/>
              <a:cs typeface="Arial" charset="0"/>
            </a:endParaRPr>
          </a:p>
          <a:p>
            <a:pPr>
              <a:tabLst>
                <a:tab pos="-180975" algn="l"/>
                <a:tab pos="1620838" algn="l"/>
              </a:tabLst>
            </a:pPr>
            <a:r>
              <a:rPr lang="en-GB" sz="900" dirty="0" smtClean="0">
                <a:ea typeface="Times New Roman" pitchFamily="18" charset="0"/>
                <a:cs typeface="Arial" charset="0"/>
              </a:rPr>
              <a:t>Daily circulation. Maceration for 15 days.</a:t>
            </a:r>
          </a:p>
          <a:p>
            <a:pPr>
              <a:tabLst>
                <a:tab pos="-180975" algn="l"/>
                <a:tab pos="1620838" algn="l"/>
              </a:tabLst>
            </a:pPr>
            <a:r>
              <a:rPr lang="en-GB" sz="900" dirty="0" smtClean="0">
                <a:ea typeface="Times New Roman" pitchFamily="18" charset="0"/>
                <a:cs typeface="Arial" charset="0"/>
              </a:rPr>
              <a:t>Maturing 12 months in concrete vats.</a:t>
            </a:r>
          </a:p>
          <a:p>
            <a:pPr>
              <a:tabLst>
                <a:tab pos="-180975" algn="l"/>
                <a:tab pos="1620838" algn="l"/>
              </a:tabLst>
            </a:pPr>
            <a:endParaRPr lang="en-GB" sz="900" dirty="0" smtClean="0">
              <a:ea typeface="Times New Roman" pitchFamily="18" charset="0"/>
              <a:cs typeface="Arial" charset="0"/>
            </a:endParaRPr>
          </a:p>
          <a:p>
            <a:pPr eaLnBrk="0" hangingPunct="0">
              <a:tabLst>
                <a:tab pos="-180975" algn="l"/>
                <a:tab pos="1620838" algn="l"/>
              </a:tabLst>
            </a:pPr>
            <a:r>
              <a:rPr lang="en-GB" sz="900" b="1" dirty="0" smtClean="0">
                <a:ea typeface="Times New Roman" pitchFamily="18" charset="0"/>
                <a:cs typeface="Arial" charset="0"/>
              </a:rPr>
              <a:t>Characteristics of the land and  microclimate </a:t>
            </a:r>
          </a:p>
          <a:p>
            <a:pPr>
              <a:tabLst>
                <a:tab pos="-180975" algn="l"/>
                <a:tab pos="1620838" algn="l"/>
              </a:tabLst>
            </a:pPr>
            <a:r>
              <a:rPr lang="en-GB" sz="900" dirty="0" smtClean="0">
                <a:ea typeface="Times New Roman" pitchFamily="18" charset="0"/>
                <a:cs typeface="Arial" charset="0"/>
              </a:rPr>
              <a:t>Schist at an altitude between 150 and 200m on the foothills of the Larzac plateau. </a:t>
            </a:r>
            <a:endParaRPr lang="fr-FR" sz="900" dirty="0" smtClean="0">
              <a:ea typeface="Times New Roman" pitchFamily="18" charset="0"/>
              <a:cs typeface="Arial" charset="0"/>
            </a:endParaRPr>
          </a:p>
          <a:p>
            <a:pPr>
              <a:tabLst>
                <a:tab pos="-180975" algn="l"/>
                <a:tab pos="1620838" algn="l"/>
              </a:tabLst>
            </a:pPr>
            <a:r>
              <a:rPr lang="en-GB" sz="900" dirty="0" smtClean="0">
                <a:ea typeface="Times New Roman" pitchFamily="18" charset="0"/>
                <a:cs typeface="Arial" charset="0"/>
              </a:rPr>
              <a:t>The grapes ripen slowly thanks to the cool nights which mean they mature with good acidity and stay incredibly fresh. </a:t>
            </a:r>
            <a:endParaRPr lang="fr-FR" sz="900" dirty="0" smtClean="0">
              <a:ea typeface="Times New Roman" pitchFamily="18" charset="0"/>
              <a:cs typeface="Arial" charset="0"/>
            </a:endParaRPr>
          </a:p>
          <a:p>
            <a:pPr algn="just"/>
            <a:endParaRPr lang="fr-FR" sz="900" dirty="0" smtClean="0">
              <a:ea typeface="Dotum" pitchFamily="34" charset="-127"/>
            </a:endParaRPr>
          </a:p>
          <a:p>
            <a:pPr algn="just"/>
            <a:r>
              <a:rPr lang="fr-FR" sz="900" b="1" dirty="0" err="1" smtClean="0">
                <a:cs typeface="Arial" charset="0"/>
              </a:rPr>
              <a:t>Tasting</a:t>
            </a:r>
            <a:endParaRPr lang="fr-FR" sz="900" dirty="0" smtClean="0">
              <a:cs typeface="Arial" charset="0"/>
            </a:endParaRPr>
          </a:p>
          <a:p>
            <a:r>
              <a:rPr lang="en-GB" sz="900" dirty="0" smtClean="0">
                <a:cs typeface="Arial" charset="0"/>
              </a:rPr>
              <a:t>The soft Grenache with its hints of blackberries, blackcurrants and a touch of grated chocolate, is a perfect foil for the sharper, slightly liquorice notes so characteristic of </a:t>
            </a:r>
            <a:r>
              <a:rPr lang="en-GB" sz="900" dirty="0" err="1" smtClean="0">
                <a:cs typeface="Arial" charset="0"/>
              </a:rPr>
              <a:t>Carignan</a:t>
            </a:r>
            <a:r>
              <a:rPr lang="en-GB" sz="900" dirty="0" smtClean="0">
                <a:cs typeface="Arial" charset="0"/>
              </a:rPr>
              <a:t>. </a:t>
            </a:r>
            <a:endParaRPr lang="fr-FR" sz="900" dirty="0" smtClean="0">
              <a:cs typeface="Arial" charset="0"/>
            </a:endParaRPr>
          </a:p>
          <a:p>
            <a:r>
              <a:rPr lang="en-GB" sz="900" dirty="0" smtClean="0">
                <a:cs typeface="Arial" charset="0"/>
              </a:rPr>
              <a:t>In the mouth, full, well balanced tannins end on a rich, slightly candied note reminiscent of cherries and blackcurrant.</a:t>
            </a:r>
          </a:p>
          <a:p>
            <a:endParaRPr lang="fr-FR" sz="900" dirty="0" smtClean="0">
              <a:ea typeface="Dotum" pitchFamily="34" charset="-127"/>
            </a:endParaRPr>
          </a:p>
          <a:p>
            <a:pPr algn="just"/>
            <a:r>
              <a:rPr lang="fr-FR" sz="900" b="1" dirty="0" err="1" smtClean="0">
                <a:ea typeface="Dotum" pitchFamily="34" charset="-127"/>
              </a:rPr>
              <a:t>Harvested</a:t>
            </a:r>
            <a:r>
              <a:rPr lang="fr-FR" sz="900" b="1" dirty="0" smtClean="0">
                <a:ea typeface="Dotum" pitchFamily="34" charset="-127"/>
              </a:rPr>
              <a:t> by hand</a:t>
            </a:r>
          </a:p>
          <a:p>
            <a:pPr algn="just"/>
            <a:r>
              <a:rPr lang="fr-FR" sz="900" b="1" dirty="0" smtClean="0">
                <a:ea typeface="Dotum" pitchFamily="34" charset="-127"/>
              </a:rPr>
              <a:t>Alcool : 14.5%</a:t>
            </a:r>
            <a:r>
              <a:rPr lang="fr-FR" sz="900" b="1" dirty="0" err="1" smtClean="0">
                <a:ea typeface="Dotum" pitchFamily="34" charset="-127"/>
              </a:rPr>
              <a:t>alc</a:t>
            </a:r>
            <a:r>
              <a:rPr lang="fr-FR" sz="900" b="1" dirty="0" smtClean="0">
                <a:ea typeface="Dotum" pitchFamily="34" charset="-127"/>
              </a:rPr>
              <a:t>/vol.</a:t>
            </a:r>
          </a:p>
          <a:p>
            <a:pPr algn="just"/>
            <a:endParaRPr lang="fr-FR" sz="900" b="1" dirty="0" smtClean="0">
              <a:ea typeface="Dotum" pitchFamily="34" charset="-127"/>
            </a:endParaRPr>
          </a:p>
          <a:p>
            <a:pPr algn="just"/>
            <a:r>
              <a:rPr lang="fr-FR" sz="900" b="1" dirty="0" err="1" smtClean="0">
                <a:ea typeface="Dotum" pitchFamily="34" charset="-127"/>
              </a:rPr>
              <a:t>Press</a:t>
            </a:r>
            <a:r>
              <a:rPr lang="fr-FR" sz="900" b="1" dirty="0" smtClean="0">
                <a:ea typeface="Dotum" pitchFamily="34" charset="-127"/>
              </a:rPr>
              <a:t> : </a:t>
            </a:r>
          </a:p>
          <a:p>
            <a:r>
              <a:rPr lang="fr-FR" sz="900" b="1" dirty="0" smtClean="0">
                <a:ea typeface="Dotum" pitchFamily="34" charset="-127"/>
              </a:rPr>
              <a:t>Robert Parker : 2015 90/100. 2013 : 90/100. </a:t>
            </a:r>
            <a:r>
              <a:rPr lang="en-US" sz="900" dirty="0" smtClean="0"/>
              <a:t>A decadently ripe, peppery, roasted herbs and black </a:t>
            </a:r>
            <a:r>
              <a:rPr lang="en-US" sz="900" dirty="0" err="1" smtClean="0"/>
              <a:t>fruitscented</a:t>
            </a:r>
            <a:r>
              <a:rPr lang="en-US" sz="900" dirty="0" smtClean="0"/>
              <a:t> effort, it’s medium to </a:t>
            </a:r>
            <a:r>
              <a:rPr lang="en-US" sz="900" dirty="0" err="1" smtClean="0"/>
              <a:t>fullbodied</a:t>
            </a:r>
            <a:r>
              <a:rPr lang="en-US" sz="900" dirty="0" smtClean="0"/>
              <a:t>, textured and balanced on the palate, with terrific purity </a:t>
            </a:r>
            <a:r>
              <a:rPr lang="fr-FR" sz="900" dirty="0" smtClean="0"/>
              <a:t>of fruit.</a:t>
            </a:r>
            <a:endParaRPr lang="fr-FR" sz="900" b="1" dirty="0" smtClean="0">
              <a:ea typeface="Dotum" pitchFamily="34" charset="-127"/>
            </a:endParaRPr>
          </a:p>
          <a:p>
            <a:pPr algn="just"/>
            <a:r>
              <a:rPr lang="fr-FR" sz="900" b="1" dirty="0" err="1" smtClean="0">
                <a:ea typeface="Dotum" pitchFamily="34" charset="-127"/>
              </a:rPr>
              <a:t>Jancis</a:t>
            </a:r>
            <a:r>
              <a:rPr lang="fr-FR" sz="900" b="1" dirty="0" smtClean="0">
                <a:ea typeface="Dotum" pitchFamily="34" charset="-127"/>
              </a:rPr>
              <a:t> Robinson : 2015 : 17/20. 2013 : 17/20.</a:t>
            </a:r>
          </a:p>
          <a:p>
            <a:pPr algn="just"/>
            <a:endParaRPr lang="fr-FR" sz="1000" dirty="0">
              <a:ea typeface="Dotum" pitchFamily="34" charset="-127"/>
            </a:endParaRPr>
          </a:p>
          <a:p>
            <a:pPr algn="just"/>
            <a:endParaRPr lang="fr-FR" sz="1000" dirty="0">
              <a:ea typeface="Dotum" pitchFamily="34" charset="-127"/>
            </a:endParaRPr>
          </a:p>
          <a:p>
            <a:pPr algn="just"/>
            <a:endParaRPr lang="fr-FR" sz="1000" dirty="0">
              <a:ea typeface="Dotum" pitchFamily="34" charset="-127"/>
            </a:endParaRPr>
          </a:p>
        </p:txBody>
      </p:sp>
      <p:pic>
        <p:nvPicPr>
          <p:cNvPr id="8" name="Image 7" descr="SER-Maros-OK01.jpg"/>
          <p:cNvPicPr>
            <a:picLocks noChangeAspect="1"/>
          </p:cNvPicPr>
          <p:nvPr/>
        </p:nvPicPr>
        <p:blipFill>
          <a:blip r:embed="rId3" cstate="print"/>
          <a:srcRect l="30156" t="4167" r="27895" b="6250"/>
          <a:stretch>
            <a:fillRect/>
          </a:stretch>
        </p:blipFill>
        <p:spPr>
          <a:xfrm>
            <a:off x="4869160" y="1331640"/>
            <a:ext cx="2016224" cy="6192688"/>
          </a:xfrm>
          <a:prstGeom prst="rect">
            <a:avLst/>
          </a:prstGeom>
        </p:spPr>
      </p:pic>
      <p:pic>
        <p:nvPicPr>
          <p:cNvPr id="10" name="Image 9" descr="Clos_MG_7193.jpg"/>
          <p:cNvPicPr>
            <a:picLocks noChangeAspect="1"/>
          </p:cNvPicPr>
          <p:nvPr/>
        </p:nvPicPr>
        <p:blipFill>
          <a:blip r:embed="rId4" cstate="print"/>
          <a:srcRect t="65748"/>
          <a:stretch>
            <a:fillRect/>
          </a:stretch>
        </p:blipFill>
        <p:spPr>
          <a:xfrm>
            <a:off x="0" y="7614306"/>
            <a:ext cx="6858000" cy="156620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</TotalTime>
  <Words>105</Words>
  <Application>Microsoft Office PowerPoint</Application>
  <PresentationFormat>Affichage à l'écran (4:3)</PresentationFormat>
  <Paragraphs>31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Nicolas</dc:creator>
  <cp:lastModifiedBy>Standard</cp:lastModifiedBy>
  <cp:revision>23</cp:revision>
  <dcterms:created xsi:type="dcterms:W3CDTF">2016-11-17T14:35:34Z</dcterms:created>
  <dcterms:modified xsi:type="dcterms:W3CDTF">2017-05-15T08:59:37Z</dcterms:modified>
</cp:coreProperties>
</file>